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Ekh7MxydTPtcWMIHYWUQD0b1T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5700A7-CDC4-4343-8840-BC631E40DDDE}">
  <a:tblStyle styleId="{985700A7-CDC4-4343-8840-BC631E40DD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Tech giants are investing in this technology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300"/>
              <a:t>Customer Behavior Analysis:</a:t>
            </a:r>
            <a:r>
              <a:rPr lang="en-US" sz="2000"/>
              <a:t> </a:t>
            </a:r>
            <a:r>
              <a:rPr lang="en-US" sz="1300"/>
              <a:t>analyse customers’ emotions while shopping focused on either goods or their arrangement within the shop. Advertising signage at a railway station using a system of recognition and facial tracking for marketing purposes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400"/>
              <a:t>Healthcare: </a:t>
            </a:r>
            <a:r>
              <a:rPr lang="en-US" sz="1300"/>
              <a:t>predict psychotic disorders or depression to identify users in need of assistance. suicide prevention. detect depression in elderly people. observe patients conditions during treatment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Crime Detection : </a:t>
            </a:r>
            <a:r>
              <a:rPr lang="en-US" sz="1300"/>
              <a:t>deploy fraud prevention strategies. Spot shoplifters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Employment: </a:t>
            </a:r>
            <a:r>
              <a:rPr lang="en-US" sz="1400"/>
              <a:t>help decision-making of recruiters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identify uninterested candidates in a job interview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Education : </a:t>
            </a:r>
            <a:r>
              <a:rPr lang="en-US" sz="1400"/>
              <a:t>detect engagement in online learning.detect emotional reaction of users to an educative program and adapt the learning path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Public Safety : </a:t>
            </a: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analysing footage from crime scenes to indicate potential motives in a crime. predictive screening of public spaces to identify emotions triggering potential terrorism threat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Personalised services : </a:t>
            </a: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analyse emotions to display personalised messages in smart environments</a:t>
            </a:r>
            <a:endParaRPr>
              <a:solidFill>
                <a:srgbClr val="2835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provide personalised recommendations e.g. on music selection or cultural material</a:t>
            </a:r>
            <a:endParaRPr>
              <a:solidFill>
                <a:srgbClr val="2835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latin typeface="Times New Roman"/>
                <a:ea typeface="Times New Roman"/>
                <a:cs typeface="Times New Roman"/>
                <a:sym typeface="Times New Roman"/>
              </a:rPr>
              <a:t> Data Pipeline: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Before we get to building the network architecture, &amp; subsequently training &amp; testing it we need to set up a pipeline for the images to flow through, from the local hard-drive where they are located, to, and through the network. In the code, we: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Import the required packages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parameters for the  pipeline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image generators to process the images as they come 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generator flow - specifying what we want to pass in for each iteration of training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Tech giants are investing in this technology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4c4bdc9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CNN as a Baseline n/w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N/w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Training the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Analysis of Results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Tackling Overfitting</a:t>
            </a:r>
            <a:endParaRPr/>
          </a:p>
        </p:txBody>
      </p:sp>
      <p:sp>
        <p:nvSpPr>
          <p:cNvPr id="130" name="Google Shape;130;g1274c4bdc9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74c4bdc9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74c4bdc9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17500" y="278163"/>
            <a:ext cx="673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BAN693 Capstone Project : 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22</a:t>
            </a:r>
            <a:endParaRPr b="1" sz="3000"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325" y="2436988"/>
            <a:ext cx="4389101" cy="325422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95" y="0"/>
            <a:ext cx="3232406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118325" y="1164500"/>
            <a:ext cx="73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Facial Emotion Recognition using Deep Learning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Under the guidance of Dr. Chongqi Wu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534200" y="2796725"/>
            <a:ext cx="396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Collaborators: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Anjul Jain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Kavya Pothula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Manushree Sannathimmappa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Uttara Dabbiru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>
            <p:ph type="title"/>
          </p:nvPr>
        </p:nvSpPr>
        <p:spPr>
          <a:xfrm>
            <a:off x="2727150" y="1668547"/>
            <a:ext cx="693003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r>
              <a:rPr lang="en-US">
                <a:solidFill>
                  <a:schemeClr val="lt1"/>
                </a:solidFill>
              </a:rPr>
              <a:t>:)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for Questions . . 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/>
        </p:nvSpPr>
        <p:spPr>
          <a:xfrm>
            <a:off x="2906874" y="4"/>
            <a:ext cx="59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4000"/>
          </a:p>
        </p:txBody>
      </p:sp>
      <p:sp>
        <p:nvSpPr>
          <p:cNvPr id="100" name="Google Shape;100;p7"/>
          <p:cNvSpPr txBox="1"/>
          <p:nvPr/>
        </p:nvSpPr>
        <p:spPr>
          <a:xfrm>
            <a:off x="50600" y="511050"/>
            <a:ext cx="5985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Facial Emotion Recognition (FER):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of identifying emotions from 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FER ?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Curious on how computers recognize human behavior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how deep learning  is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leveraged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its application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 of FER 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acial Recognition (Updated with Examples)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225" y="3990075"/>
            <a:ext cx="5635799" cy="1960243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WS Facial Recognition Platform Misidentified Over 100 Politicians As  Criminals | Threatpost" id="102" name="Google Shape;102;p7"/>
          <p:cNvPicPr preferRelativeResize="0"/>
          <p:nvPr/>
        </p:nvPicPr>
        <p:blipFill rotWithShape="1">
          <a:blip r:embed="rId4">
            <a:alphaModFix/>
          </a:blip>
          <a:srcRect b="3521" l="0" r="0" t="0"/>
          <a:stretch/>
        </p:blipFill>
        <p:spPr>
          <a:xfrm>
            <a:off x="6257100" y="971475"/>
            <a:ext cx="2724350" cy="27252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5 examples of how emotion analysis helps to improve an existing process"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2650" y="971475"/>
            <a:ext cx="2849049" cy="27252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7"/>
          <p:cNvSpPr txBox="1"/>
          <p:nvPr/>
        </p:nvSpPr>
        <p:spPr>
          <a:xfrm>
            <a:off x="182575" y="3995525"/>
            <a:ext cx="2620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               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Employment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Healthcare             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Detection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2892217" y="3995525"/>
            <a:ext cx="314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Safety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Personalised services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Behavior &amp; Analysis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09950" y="5712850"/>
            <a:ext cx="587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 : Deep Learning Networks like  CNN &amp; VGG-16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5061075" y="1994750"/>
            <a:ext cx="6767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Facial emotion dataset from Kaggle along with a few images taken by us are included to train the models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Training dataset consist of 28709 and testing dataset </a:t>
            </a:r>
            <a:r>
              <a:rPr lang="en-US" sz="2000">
                <a:solidFill>
                  <a:schemeClr val="lt1"/>
                </a:solidFill>
              </a:rPr>
              <a:t>consist of </a:t>
            </a:r>
            <a:r>
              <a:rPr lang="en-US" sz="2000">
                <a:solidFill>
                  <a:schemeClr val="lt1"/>
                </a:solidFill>
              </a:rPr>
              <a:t> 7179 images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Data Pipeline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descr="Graphical user interface&#10;&#10;Description automatically generated" id="112" name="Google Shape;11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50" y="1229800"/>
            <a:ext cx="4649400" cy="30219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00" y="4429771"/>
            <a:ext cx="1686950" cy="2126029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850" y="4429775"/>
            <a:ext cx="1686950" cy="212602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3"/>
          <p:cNvSpPr txBox="1"/>
          <p:nvPr/>
        </p:nvSpPr>
        <p:spPr>
          <a:xfrm>
            <a:off x="1726800" y="256675"/>
            <a:ext cx="846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838200" y="385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>
                <a:solidFill>
                  <a:schemeClr val="lt1"/>
                </a:solidFill>
              </a:rPr>
              <a:t>Artificial Neural Network</a:t>
            </a:r>
            <a:endParaRPr sz="4000"/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00" y="1141100"/>
            <a:ext cx="4868107" cy="2483326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00" y="3870823"/>
            <a:ext cx="4868101" cy="2569652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525" y="3859813"/>
            <a:ext cx="5017274" cy="2591674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4"/>
          <p:cNvSpPr txBox="1"/>
          <p:nvPr/>
        </p:nvSpPr>
        <p:spPr>
          <a:xfrm>
            <a:off x="6078550" y="1184425"/>
            <a:ext cx="5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991900" y="1141100"/>
            <a:ext cx="53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5833100" y="1155550"/>
            <a:ext cx="59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6592900" y="1364250"/>
            <a:ext cx="390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works with numbers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struggles with 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computationally expensive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are not desirable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4c4bdc91_0_41"/>
          <p:cNvSpPr txBox="1"/>
          <p:nvPr>
            <p:ph type="title"/>
          </p:nvPr>
        </p:nvSpPr>
        <p:spPr>
          <a:xfrm>
            <a:off x="468563" y="-1390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Convolutional</a:t>
            </a:r>
            <a:r>
              <a:rPr b="1" lang="en-US">
                <a:solidFill>
                  <a:schemeClr val="lt1"/>
                </a:solidFill>
              </a:rPr>
              <a:t> Neural Network</a:t>
            </a:r>
            <a:endParaRPr/>
          </a:p>
        </p:txBody>
      </p:sp>
      <p:pic>
        <p:nvPicPr>
          <p:cNvPr id="133" name="Google Shape;133;g1274c4bdc9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750" y="3856800"/>
            <a:ext cx="4130250" cy="2204224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g1274c4bdc91_0_41"/>
          <p:cNvSpPr txBox="1"/>
          <p:nvPr/>
        </p:nvSpPr>
        <p:spPr>
          <a:xfrm>
            <a:off x="166775" y="2110650"/>
            <a:ext cx="486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automatically detects the human features without any human supervision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efficient in extracting the features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 in reducing the number of parameters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1274c4bdc91_0_41"/>
          <p:cNvCxnSpPr/>
          <p:nvPr/>
        </p:nvCxnSpPr>
        <p:spPr>
          <a:xfrm>
            <a:off x="7964900" y="4181650"/>
            <a:ext cx="1042800" cy="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g1274c4bdc91_0_41"/>
          <p:cNvSpPr txBox="1"/>
          <p:nvPr/>
        </p:nvSpPr>
        <p:spPr>
          <a:xfrm>
            <a:off x="9513475" y="302080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“Sad”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274c4bdc9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63" y="1186605"/>
            <a:ext cx="6912476" cy="237933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1223" r="98" t="0"/>
          <a:stretch/>
        </p:blipFill>
        <p:spPr>
          <a:xfrm>
            <a:off x="1027250" y="1513775"/>
            <a:ext cx="10269802" cy="43783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6"/>
          <p:cNvSpPr txBox="1"/>
          <p:nvPr/>
        </p:nvSpPr>
        <p:spPr>
          <a:xfrm>
            <a:off x="2798618" y="323273"/>
            <a:ext cx="59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>
            <p:ph type="title"/>
          </p:nvPr>
        </p:nvSpPr>
        <p:spPr>
          <a:xfrm>
            <a:off x="3214253" y="240146"/>
            <a:ext cx="5227783" cy="1089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Transfer Learning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776300" y="2379875"/>
            <a:ext cx="3675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a pre trained 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 number of parameters to be updated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25" y="1823538"/>
            <a:ext cx="5638700" cy="321092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3209731" y="42854"/>
            <a:ext cx="551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4000"/>
          </a:p>
        </p:txBody>
      </p:sp>
      <p:graphicFrame>
        <p:nvGraphicFramePr>
          <p:cNvPr id="156" name="Google Shape;156;p8"/>
          <p:cNvGraphicFramePr/>
          <p:nvPr/>
        </p:nvGraphicFramePr>
        <p:xfrm>
          <a:off x="6333475" y="425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{985700A7-CDC4-4343-8840-BC631E40DDDE}</a:tableStyleId>
              </a:tblPr>
              <a:tblGrid>
                <a:gridCol w="1490550"/>
                <a:gridCol w="948525"/>
                <a:gridCol w="1219525"/>
                <a:gridCol w="1236450"/>
              </a:tblGrid>
              <a:tr h="7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 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 16 -1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 16-2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57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57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57" name="Google Shape;1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750850"/>
            <a:ext cx="4317700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50" y="3844100"/>
            <a:ext cx="4317700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825" y="750850"/>
            <a:ext cx="4109125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8"/>
          <p:cNvSpPr txBox="1"/>
          <p:nvPr/>
        </p:nvSpPr>
        <p:spPr>
          <a:xfrm>
            <a:off x="874950" y="3196500"/>
            <a:ext cx="43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Basic 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989125" y="6305400"/>
            <a:ext cx="410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VGG-16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Basic 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6951113" y="3202663"/>
            <a:ext cx="404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VGG-16  with increased capacity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10138625" y="4298950"/>
            <a:ext cx="956100" cy="1731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4c4bdc91_0_10"/>
          <p:cNvSpPr txBox="1"/>
          <p:nvPr/>
        </p:nvSpPr>
        <p:spPr>
          <a:xfrm>
            <a:off x="4152600" y="740400"/>
            <a:ext cx="388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Let’s Recognize The Emotions…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274c4bdc91_0_10"/>
          <p:cNvPicPr preferRelativeResize="0"/>
          <p:nvPr/>
        </p:nvPicPr>
        <p:blipFill rotWithShape="1">
          <a:blip r:embed="rId3">
            <a:alphaModFix/>
          </a:blip>
          <a:srcRect b="3039" l="4878" r="16683" t="24774"/>
          <a:stretch/>
        </p:blipFill>
        <p:spPr>
          <a:xfrm>
            <a:off x="4162125" y="3478450"/>
            <a:ext cx="3886801" cy="27907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g1274c4bdc91_0_10"/>
          <p:cNvPicPr preferRelativeResize="0"/>
          <p:nvPr/>
        </p:nvPicPr>
        <p:blipFill rotWithShape="1">
          <a:blip r:embed="rId4">
            <a:alphaModFix/>
          </a:blip>
          <a:srcRect b="0" l="0" r="2028" t="0"/>
          <a:stretch/>
        </p:blipFill>
        <p:spPr>
          <a:xfrm>
            <a:off x="96325" y="3478450"/>
            <a:ext cx="3700826" cy="27907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1274c4bdc9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900" y="3478450"/>
            <a:ext cx="3700824" cy="27907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1274c4bdc91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575" y="487625"/>
            <a:ext cx="3684099" cy="267247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g1274c4bdc91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25" y="474150"/>
            <a:ext cx="3700826" cy="2672477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2022-03-04T21:28:29Z</dcterms:created>
  <dc:creator>Microsoft Office User</dc:creator>
</cp:coreProperties>
</file>